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5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71" r:id="rId6"/>
    <p:sldId id="272" r:id="rId7"/>
    <p:sldId id="275" r:id="rId8"/>
    <p:sldId id="263" r:id="rId9"/>
    <p:sldId id="270" r:id="rId10"/>
    <p:sldId id="273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/>
    <p:restoredTop sz="94622"/>
  </p:normalViewPr>
  <p:slideViewPr>
    <p:cSldViewPr snapToGrid="0" snapToObjects="1">
      <p:cViewPr>
        <p:scale>
          <a:sx n="112" d="100"/>
          <a:sy n="112" d="100"/>
        </p:scale>
        <p:origin x="82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30656-25EE-2E4C-BAD3-3C476751FE17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BF83C-55FE-254F-ACF4-E66772441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15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BF83C-55FE-254F-ACF4-E667724416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86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Obesity fact-CDC</a:t>
            </a:r>
          </a:p>
          <a:p>
            <a:r>
              <a:rPr lang="en-US" dirty="0"/>
              <a:t>Number of farmers markets-USDA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6BF83C-55FE-254F-ACF4-E667724416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0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24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57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04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5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39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86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97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4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62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5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4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7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23CB-D4E8-D049-9498-58105A82F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8" y="2474895"/>
            <a:ext cx="6212764" cy="1908215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 study of Farmers’ Markets and the prevalence of obesity in US Cities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A82F3-F6C4-4325-8C9C-7DF1AD06B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0"/>
            <a:ext cx="4062128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1152-8B55-0841-934F-FE3B3EEED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3732" y="2173266"/>
            <a:ext cx="3254408" cy="251146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Presented by Brad Marchant, Maxwell </a:t>
            </a:r>
            <a:r>
              <a:rPr lang="en-US" sz="2400" dirty="0" err="1">
                <a:solidFill>
                  <a:schemeClr val="tx1"/>
                </a:solidFill>
              </a:rPr>
              <a:t>Oteng</a:t>
            </a:r>
            <a:r>
              <a:rPr lang="en-US" sz="2400" dirty="0">
                <a:solidFill>
                  <a:schemeClr val="tx1"/>
                </a:solidFill>
              </a:rPr>
              <a:t>, Celine Cai &amp; Sonia Gupta</a:t>
            </a:r>
          </a:p>
        </p:txBody>
      </p:sp>
    </p:spTree>
    <p:extLst>
      <p:ext uri="{BB962C8B-B14F-4D97-AF65-F5344CB8AC3E}">
        <p14:creationId xmlns:p14="http://schemas.microsoft.com/office/powerpoint/2010/main" val="3262917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4FCD5C-7443-4EBD-B37B-EAB86BF09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920" y="804334"/>
            <a:ext cx="10550161" cy="510226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10E9B40-C467-4CDE-8CC1-38533731D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968883"/>
            <a:ext cx="10222992" cy="4773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CD7C6D4-764C-EB4F-97BA-6FFE08EA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84" y="1288923"/>
            <a:ext cx="6199632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04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extLst>
              <a:ext uri="{FF2B5EF4-FFF2-40B4-BE49-F238E27FC236}">
                <a16:creationId xmlns:a16="http://schemas.microsoft.com/office/drawing/2014/main" id="{D2D2ED89-5AE9-4E9E-B74C-07803A86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9948" y="0"/>
            <a:ext cx="673210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5C238-32A3-2D4D-869B-DAF6D6A5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066" y="964692"/>
            <a:ext cx="8669868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2678D-C328-BD44-B9F3-1536E58F4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831" y="2638044"/>
            <a:ext cx="5714338" cy="3101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700" dirty="0"/>
              <a:t>Although there is no direct correlation between the presence of farmer’s markets and a lower prevalence of obesity, we can consider other factors.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700" dirty="0"/>
              <a:t>Socioeconomic status among populations in US cities can be further analyzed in relation to the prevalence of Obesity.</a:t>
            </a:r>
          </a:p>
          <a:p>
            <a:pPr>
              <a:lnSpc>
                <a:spcPct val="90000"/>
              </a:lnSpc>
              <a:buFont typeface="Wingdings" pitchFamily="2" charset="2"/>
              <a:buChar char="v"/>
            </a:pPr>
            <a:r>
              <a:rPr lang="en-US" sz="1700" dirty="0"/>
              <a:t>Several states such as Baltimore and New York are implementing assistance programs to provide individuals increased access to purchase fresh foods and promoting implementation of farmers markets.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0548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5FE8-0FB4-F746-B62E-EC9AC0FF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365" y="781812"/>
            <a:ext cx="3864864" cy="1188720"/>
          </a:xfrm>
          <a:prstGeom prst="ellipse">
            <a:avLst/>
          </a:prstGeo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1800" dirty="0"/>
              <a:t>Obesity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8280D-FD62-EB45-A6E4-2C4703983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In 2018, 42.4% of adult  Americans were considered Obese.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Insufficient fruit and vegetable consumption is one of the contributing factors to Obesity.</a:t>
            </a: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v"/>
            </a:pP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DD984-BEB9-B541-BE57-CF60F4F31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tx2"/>
          </a:solidFill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Farmers’ markets provide access to fresh and nutritious foods and support healthy communities.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The number of farmers’ markets in the United States has grown by 76 percent since 2008.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F0A5B79-2144-E242-BF62-E95E0C11E4A1}"/>
              </a:ext>
            </a:extLst>
          </p:cNvPr>
          <p:cNvSpPr txBox="1">
            <a:spLocks/>
          </p:cNvSpPr>
          <p:nvPr/>
        </p:nvSpPr>
        <p:spPr bwMode="black">
          <a:xfrm>
            <a:off x="6642735" y="781812"/>
            <a:ext cx="3661406" cy="1188720"/>
          </a:xfrm>
          <a:prstGeom prst="ellipse">
            <a:avLst/>
          </a:prstGeom>
          <a:solidFill>
            <a:schemeClr val="bg1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Farmers’ Markets</a:t>
            </a:r>
          </a:p>
        </p:txBody>
      </p:sp>
    </p:spTree>
    <p:extLst>
      <p:ext uri="{BB962C8B-B14F-4D97-AF65-F5344CB8AC3E}">
        <p14:creationId xmlns:p14="http://schemas.microsoft.com/office/powerpoint/2010/main" val="324245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9000" r="-18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D85578-1E4B-4014-9D52-E7689475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550B3F-9390-4CA1-B3C8-91529289D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EA6E2-7F81-F341-9F8B-CEB7F41C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518" y="1059838"/>
            <a:ext cx="3632052" cy="4738324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Question of interest:</a:t>
            </a: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Do cities with farmers’ markets have a lower obesity rate?</a:t>
            </a:r>
            <a:br>
              <a:rPr lang="en-US" sz="3600" dirty="0"/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58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E3759DD-698F-4D3A-AF4C-5E44527D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15FE8-0FB4-F746-B62E-EC9AC0FF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prstGeom prst="ellipse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Data Sources</a:t>
            </a:r>
          </a:p>
        </p:txBody>
      </p:sp>
      <p:pic>
        <p:nvPicPr>
          <p:cNvPr id="9" name="Content Placeholder 8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54545F25-A63E-2947-BC6F-CE1DB76A0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061" y="1518029"/>
            <a:ext cx="3430863" cy="1440962"/>
          </a:xfrm>
          <a:prstGeom prst="rect">
            <a:avLst/>
          </a:prstGeom>
        </p:spPr>
      </p:pic>
      <p:pic>
        <p:nvPicPr>
          <p:cNvPr id="7" name="Content Placeholder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9233D7-70B1-3C48-9352-EAECEA99F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507" y="1072399"/>
            <a:ext cx="3429000" cy="2332224"/>
          </a:xfrm>
          <a:prstGeom prst="rect">
            <a:avLst/>
          </a:prstGeom>
        </p:spPr>
      </p:pic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CBD990-F4E4-DA4F-945D-30316DD47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090" y="990019"/>
            <a:ext cx="3408850" cy="249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7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8858C81-2FAB-DE4D-BA93-BDA38ACFC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AF4616-034F-554F-8AD9-1AD3575FE088}"/>
              </a:ext>
            </a:extLst>
          </p:cNvPr>
          <p:cNvSpPr txBox="1"/>
          <p:nvPr/>
        </p:nvSpPr>
        <p:spPr>
          <a:xfrm>
            <a:off x="308610" y="5177790"/>
            <a:ext cx="1714500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Heat Map of Farmers’ Markets in the US</a:t>
            </a:r>
          </a:p>
        </p:txBody>
      </p:sp>
    </p:spTree>
    <p:extLst>
      <p:ext uri="{BB962C8B-B14F-4D97-AF65-F5344CB8AC3E}">
        <p14:creationId xmlns:p14="http://schemas.microsoft.com/office/powerpoint/2010/main" val="247349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56BD811-D8F3-DF43-8AD7-4404640E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C82902-C153-8742-B15B-86C899C9FB10}"/>
              </a:ext>
            </a:extLst>
          </p:cNvPr>
          <p:cNvSpPr txBox="1"/>
          <p:nvPr/>
        </p:nvSpPr>
        <p:spPr>
          <a:xfrm>
            <a:off x="308610" y="5360670"/>
            <a:ext cx="1817370" cy="92333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Location of top and bottom 1% of Obesity rate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200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A61973C-D7BC-4397-B86E-9E0A93397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044" y="745236"/>
            <a:ext cx="10725912" cy="536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13467D05-2141-47A3-A4E0-42AF4AB00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28266" y="-2013796"/>
            <a:ext cx="5535469" cy="10885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C39BC5B-F700-CB47-B906-B2D7AB2B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9" y="1885951"/>
            <a:ext cx="5188599" cy="2918585"/>
          </a:xfrm>
          <a:prstGeom prst="rect">
            <a:avLst/>
          </a:prstGeom>
        </p:spPr>
      </p:pic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8F9D889-4926-AE4F-984A-EF67B3E49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593" y="1885951"/>
            <a:ext cx="5188598" cy="2918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CE4CF9-949B-0B46-93AA-95C5747E0182}"/>
              </a:ext>
            </a:extLst>
          </p:cNvPr>
          <p:cNvSpPr txBox="1"/>
          <p:nvPr/>
        </p:nvSpPr>
        <p:spPr>
          <a:xfrm>
            <a:off x="4770120" y="947870"/>
            <a:ext cx="265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Farmers’ in relation to Obesity 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85221-FC83-5946-8E23-D7E92138AB61}"/>
              </a:ext>
            </a:extLst>
          </p:cNvPr>
          <p:cNvSpPr txBox="1"/>
          <p:nvPr/>
        </p:nvSpPr>
        <p:spPr>
          <a:xfrm>
            <a:off x="182880" y="2201338"/>
            <a:ext cx="3589020" cy="2455324"/>
          </a:xfrm>
          <a:prstGeom prst="ellipse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850" cap="all" spc="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850" cap="all" spc="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Cities with lower </a:t>
            </a:r>
            <a:r>
              <a:rPr lang="en-US" sz="1600" cap="all" spc="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bmi</a:t>
            </a:r>
            <a:r>
              <a:rPr lang="en-US" sz="1600" cap="all" spc="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have more farmers markets which sell organic foods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700" cap="all" spc="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CBA6292E-7706-2648-8B69-43AC9AD05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3" t="-1199" r="8430" b="-2940"/>
          <a:stretch/>
        </p:blipFill>
        <p:spPr>
          <a:xfrm>
            <a:off x="3964514" y="122356"/>
            <a:ext cx="8129818" cy="31843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8B7F21-B70D-8F44-AD15-A5B7A8F020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5" t="-1" r="6202" b="79"/>
          <a:stretch/>
        </p:blipFill>
        <p:spPr>
          <a:xfrm>
            <a:off x="3991491" y="3673698"/>
            <a:ext cx="8102841" cy="301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0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E9EF7-BFB8-1544-8541-6961AF5F6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4519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233</Words>
  <Application>Microsoft Macintosh PowerPoint</Application>
  <PresentationFormat>Widescreen</PresentationFormat>
  <Paragraphs>25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Wingdings</vt:lpstr>
      <vt:lpstr>Parcel</vt:lpstr>
      <vt:lpstr>A study of Farmers’ Markets and the prevalence of obesity in US Cities</vt:lpstr>
      <vt:lpstr>Obesity</vt:lpstr>
      <vt:lpstr>Question of interest:  Do cities with farmers’ markets have a lower obesity rate? </vt:lpstr>
      <vt:lpstr>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Farmers’ Markets and the prevalence of obesity in US Cities</dc:title>
  <dc:creator>Microsoft Office User</dc:creator>
  <cp:lastModifiedBy>Microsoft Office User</cp:lastModifiedBy>
  <cp:revision>4</cp:revision>
  <dcterms:created xsi:type="dcterms:W3CDTF">2020-07-31T01:08:40Z</dcterms:created>
  <dcterms:modified xsi:type="dcterms:W3CDTF">2020-07-31T02:45:38Z</dcterms:modified>
</cp:coreProperties>
</file>